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86" r:id="rId5"/>
    <p:sldId id="259" r:id="rId6"/>
    <p:sldId id="260" r:id="rId7"/>
    <p:sldId id="275" r:id="rId8"/>
    <p:sldId id="261" r:id="rId9"/>
    <p:sldId id="262" r:id="rId10"/>
    <p:sldId id="291" r:id="rId11"/>
    <p:sldId id="290" r:id="rId12"/>
    <p:sldId id="263" r:id="rId13"/>
    <p:sldId id="264" r:id="rId14"/>
    <p:sldId id="292" r:id="rId15"/>
    <p:sldId id="269" r:id="rId16"/>
    <p:sldId id="270" r:id="rId17"/>
    <p:sldId id="284" r:id="rId18"/>
    <p:sldId id="296" r:id="rId19"/>
    <p:sldId id="299" r:id="rId20"/>
    <p:sldId id="267" r:id="rId21"/>
    <p:sldId id="268" r:id="rId22"/>
    <p:sldId id="293" r:id="rId23"/>
    <p:sldId id="294" r:id="rId24"/>
    <p:sldId id="289" r:id="rId25"/>
    <p:sldId id="271" r:id="rId26"/>
    <p:sldId id="272" r:id="rId27"/>
    <p:sldId id="295" r:id="rId28"/>
    <p:sldId id="287" r:id="rId29"/>
    <p:sldId id="282" r:id="rId30"/>
    <p:sldId id="283" r:id="rId31"/>
    <p:sldId id="298" r:id="rId32"/>
    <p:sldId id="273" r:id="rId33"/>
    <p:sldId id="279" r:id="rId34"/>
    <p:sldId id="288" r:id="rId35"/>
    <p:sldId id="277" r:id="rId36"/>
    <p:sldId id="265" r:id="rId37"/>
    <p:sldId id="281" r:id="rId38"/>
    <p:sldId id="307" r:id="rId39"/>
    <p:sldId id="306" r:id="rId40"/>
    <p:sldId id="285" r:id="rId41"/>
    <p:sldId id="297" r:id="rId42"/>
    <p:sldId id="300" r:id="rId43"/>
    <p:sldId id="301" r:id="rId44"/>
    <p:sldId id="302" r:id="rId45"/>
    <p:sldId id="303" r:id="rId46"/>
    <p:sldId id="304" r:id="rId47"/>
    <p:sldId id="305" r:id="rId48"/>
    <p:sldId id="308" r:id="rId49"/>
    <p:sldId id="30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94660"/>
  </p:normalViewPr>
  <p:slideViewPr>
    <p:cSldViewPr snapToGrid="0">
      <p:cViewPr varScale="1">
        <p:scale>
          <a:sx n="76" d="100"/>
          <a:sy n="76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9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3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00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64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3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6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9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4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2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4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7E540C3-30DD-4F43-A16E-BC1C0A1AFE6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C85A7EB-899A-450A-AB9E-E36FD1605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38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1" y="-366953"/>
            <a:ext cx="11417299" cy="2971051"/>
          </a:xfrm>
        </p:spPr>
        <p:txBody>
          <a:bodyPr/>
          <a:lstStyle/>
          <a:p>
            <a:pPr algn="ctr"/>
            <a:r>
              <a:rPr lang="en-US" sz="4800" dirty="0" err="1" smtClean="0"/>
              <a:t>Laporan</a:t>
            </a:r>
            <a:r>
              <a:rPr lang="en-US" sz="4800" dirty="0" smtClean="0"/>
              <a:t> </a:t>
            </a:r>
            <a:r>
              <a:rPr lang="en-US" sz="4800" dirty="0" err="1" smtClean="0"/>
              <a:t>Pertanggungjawaban</a:t>
            </a:r>
            <a:r>
              <a:rPr lang="en-US" sz="4800" dirty="0" smtClean="0"/>
              <a:t> (LPJ)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774" y="4976047"/>
            <a:ext cx="10572000" cy="434974"/>
          </a:xfrm>
        </p:spPr>
        <p:txBody>
          <a:bodyPr/>
          <a:lstStyle/>
          <a:p>
            <a:r>
              <a:rPr lang="en-US" dirty="0" smtClean="0"/>
              <a:t>@HMJTI2021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7651" y="1118572"/>
            <a:ext cx="11417299" cy="297105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HMJTI </a:t>
            </a:r>
          </a:p>
          <a:p>
            <a:pPr algn="ctr"/>
            <a:r>
              <a:rPr lang="en-US" sz="4800" dirty="0" err="1" smtClean="0"/>
              <a:t>Periode</a:t>
            </a:r>
            <a:r>
              <a:rPr lang="en-US" sz="4800" dirty="0" smtClean="0"/>
              <a:t> 2021/2022</a:t>
            </a:r>
            <a:endParaRPr lang="en-US" sz="4800" dirty="0"/>
          </a:p>
        </p:txBody>
      </p:sp>
      <p:sp>
        <p:nvSpPr>
          <p:cNvPr id="8" name="Rounded Rectangle 7"/>
          <p:cNvSpPr/>
          <p:nvPr/>
        </p:nvSpPr>
        <p:spPr>
          <a:xfrm>
            <a:off x="4531882" y="709541"/>
            <a:ext cx="2848833" cy="91637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04" y="863551"/>
            <a:ext cx="1810941" cy="61263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9" y="863551"/>
            <a:ext cx="626410" cy="612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5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62" y="238675"/>
            <a:ext cx="10571998" cy="970450"/>
          </a:xfrm>
        </p:spPr>
        <p:txBody>
          <a:bodyPr/>
          <a:lstStyle/>
          <a:p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smtClean="0"/>
              <a:t>Webinar </a:t>
            </a:r>
            <a:r>
              <a:rPr lang="en-US" dirty="0" err="1"/>
              <a:t>Technopreneur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812" y="1915577"/>
            <a:ext cx="4649580" cy="464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0" y="1915577"/>
            <a:ext cx="4649580" cy="464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32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62" y="331290"/>
            <a:ext cx="10571998" cy="970450"/>
          </a:xfrm>
        </p:spPr>
        <p:txBody>
          <a:bodyPr/>
          <a:lstStyle/>
          <a:p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smtClean="0"/>
              <a:t>Webinar </a:t>
            </a:r>
            <a:r>
              <a:rPr lang="en-US" dirty="0" err="1"/>
              <a:t>Technopreneur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07" y="1732430"/>
            <a:ext cx="3416699" cy="25625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47" y="2719048"/>
            <a:ext cx="3429859" cy="2572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5" y="2850030"/>
            <a:ext cx="3431711" cy="2599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16666"/>
          <a:stretch/>
        </p:blipFill>
        <p:spPr>
          <a:xfrm>
            <a:off x="4037756" y="3874263"/>
            <a:ext cx="4216400" cy="2834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195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TI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484108"/>
              </p:ext>
            </p:extLst>
          </p:nvPr>
        </p:nvGraphicFramePr>
        <p:xfrm>
          <a:off x="190500" y="2489201"/>
          <a:ext cx="11738397" cy="35054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92895"/>
                <a:gridCol w="8645502"/>
              </a:tblGrid>
              <a:tr h="36369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 </a:t>
                      </a:r>
                      <a:r>
                        <a:rPr lang="en-US" sz="1400" dirty="0" err="1">
                          <a:effectLst/>
                        </a:rPr>
                        <a:t>Kerja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Fun TI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Penanggungjawab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Alan Al Ridho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Tujuan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Latihan futsal bersama, untuk terjun dalam event-event futsal nantinya sekaligus utk silaturahim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1818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Sasaran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Mahasiswa Inforamatika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1818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Pelaksanaan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Rutinan Setiap Jum’at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Realisasi Kegiatan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Terealisasi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54554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Hasil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Futsal Informatika membawa, Juara 2 Putra dan Putri di Dekan FST Cup 2021 , Juara 2 Futsal Putri di PORMA 2021 dan Futsal Putra berhasil masuk ke Semifinal PORMA 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1818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Evaluasi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Latihan dirutinkan kembali, untuk asah kemampuan terus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Anggaran Kegiatan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Sumber Anggaran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Iuran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pemain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96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smtClean="0"/>
              <a:t>Fun </a:t>
            </a:r>
            <a:r>
              <a:rPr lang="en-US" dirty="0"/>
              <a:t>TI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65" y="4013200"/>
            <a:ext cx="4682068" cy="2633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1" y="1917700"/>
            <a:ext cx="3771900" cy="282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76" y="1917700"/>
            <a:ext cx="4030134" cy="302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704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smtClean="0"/>
              <a:t>Fun </a:t>
            </a:r>
            <a:r>
              <a:rPr lang="en-US" dirty="0"/>
              <a:t>TI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60600"/>
            <a:ext cx="5117042" cy="3837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75" y="2260600"/>
            <a:ext cx="5117043" cy="3837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59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/>
              <a:t>Fourfeo</a:t>
            </a:r>
            <a:r>
              <a:rPr lang="en-US" dirty="0"/>
              <a:t> Futsal 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9572260"/>
              </p:ext>
            </p:extLst>
          </p:nvPr>
        </p:nvGraphicFramePr>
        <p:xfrm>
          <a:off x="292100" y="2448338"/>
          <a:ext cx="11624097" cy="34840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62778"/>
                <a:gridCol w="8561319"/>
              </a:tblGrid>
              <a:tr h="548862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Program </a:t>
                      </a:r>
                      <a:r>
                        <a:rPr lang="en-US" sz="2000" dirty="0" err="1">
                          <a:effectLst/>
                        </a:rPr>
                        <a:t>Kerja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Fourfeo</a:t>
                      </a:r>
                      <a:r>
                        <a:rPr lang="en-US" sz="2000" dirty="0">
                          <a:effectLst/>
                        </a:rPr>
                        <a:t> Futsal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Penanggungjawab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Alan Al Ridho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Tujuan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Silaturahmi dalam lingkup olahraga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637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Sasaran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Masyarakat Umum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Pelaksanaan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 Mei 2021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Realisasi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Terealisasi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Hasil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       </a:t>
                      </a:r>
                      <a:r>
                        <a:rPr lang="en-US" sz="2000" dirty="0" err="1" smtClean="0">
                          <a:effectLst/>
                        </a:rPr>
                        <a:t>Pemenang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Fourfeo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dari</a:t>
                      </a:r>
                      <a:r>
                        <a:rPr lang="en-US" sz="2000" dirty="0">
                          <a:effectLst/>
                        </a:rPr>
                        <a:t> Tim </a:t>
                      </a:r>
                      <a:r>
                        <a:rPr lang="en-US" sz="2000" dirty="0" err="1">
                          <a:effectLst/>
                        </a:rPr>
                        <a:t>Pakujati</a:t>
                      </a:r>
                      <a:r>
                        <a:rPr lang="en-US" sz="2000" dirty="0">
                          <a:effectLst/>
                        </a:rPr>
                        <a:t> FC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Evaluasi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Anggaran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Rp</a:t>
                      </a:r>
                      <a:r>
                        <a:rPr lang="en-US" sz="2000" dirty="0">
                          <a:effectLst/>
                        </a:rPr>
                        <a:t>. </a:t>
                      </a:r>
                      <a:r>
                        <a:rPr lang="en-US" sz="2000" dirty="0" smtClean="0">
                          <a:effectLst/>
                        </a:rPr>
                        <a:t>767.700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Sumber Anggaran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Iuran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Peserta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3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Dokumentasi</a:t>
            </a:r>
            <a:r>
              <a:rPr lang="en-US" dirty="0"/>
              <a:t> </a:t>
            </a:r>
            <a:r>
              <a:rPr lang="en-US" dirty="0" err="1"/>
              <a:t>Fourfeo</a:t>
            </a:r>
            <a:r>
              <a:rPr lang="en-US" dirty="0"/>
              <a:t> Futsal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095500"/>
            <a:ext cx="4349750" cy="4349750"/>
          </a:xfrm>
        </p:spPr>
      </p:pic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36" y="2165350"/>
            <a:ext cx="4422776" cy="4279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00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smtClean="0"/>
              <a:t>SAPA MABA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759981"/>
              </p:ext>
            </p:extLst>
          </p:nvPr>
        </p:nvGraphicFramePr>
        <p:xfrm>
          <a:off x="317500" y="2428272"/>
          <a:ext cx="11598697" cy="3906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6086"/>
                <a:gridCol w="8542611"/>
              </a:tblGrid>
              <a:tr h="64512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Program </a:t>
                      </a:r>
                      <a:r>
                        <a:rPr lang="en-US" sz="2000" dirty="0" err="1">
                          <a:effectLst/>
                        </a:rPr>
                        <a:t>Kerja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Musyawarah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Besar</a:t>
                      </a:r>
                      <a:r>
                        <a:rPr lang="en-US" sz="2000" dirty="0">
                          <a:effectLst/>
                        </a:rPr>
                        <a:t> (MUBES)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Penanggungjawab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Muhamad Reza Aditya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Tujuan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Mengenalkan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lingkungan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dan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pra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mapram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bersama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pengurus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Sasaran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Mahasiswa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 err="1" smtClean="0">
                          <a:effectLst/>
                        </a:rPr>
                        <a:t>angkatan</a:t>
                      </a:r>
                      <a:r>
                        <a:rPr lang="en-US" sz="2000" dirty="0" smtClean="0">
                          <a:effectLst/>
                        </a:rPr>
                        <a:t> 2021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Pelaksanaan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Rabu</a:t>
                      </a:r>
                      <a:r>
                        <a:rPr lang="en-US" sz="2000" dirty="0" smtClean="0">
                          <a:effectLst/>
                        </a:rPr>
                        <a:t>,</a:t>
                      </a:r>
                      <a:r>
                        <a:rPr lang="en-US" sz="2000" baseline="0" dirty="0" smtClean="0">
                          <a:effectLst/>
                        </a:rPr>
                        <a:t> 15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Desember</a:t>
                      </a:r>
                      <a:r>
                        <a:rPr lang="en-US" sz="2000" dirty="0">
                          <a:effectLst/>
                        </a:rPr>
                        <a:t> 2021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Realisasi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Terealisasi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Hasil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Evaluasi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Anggaran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Rp</a:t>
                      </a:r>
                      <a:r>
                        <a:rPr lang="en-US" sz="2000" dirty="0" smtClean="0">
                          <a:effectLst/>
                        </a:rPr>
                        <a:t>.</a:t>
                      </a:r>
                      <a:r>
                        <a:rPr lang="en-US" sz="2000" baseline="0" dirty="0" smtClean="0">
                          <a:effectLst/>
                        </a:rPr>
                        <a:t> 503.000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Sumber Anggaran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Dana Kampus + Kas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Dokumentasi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6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/>
              <a:t>SAPA MABA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38" y="2503025"/>
            <a:ext cx="5570259" cy="313327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4" y="2503025"/>
            <a:ext cx="5413828" cy="30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0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/>
              <a:t>SAPA MABA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569597"/>
            <a:ext cx="5581009" cy="31393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95" y="2429256"/>
            <a:ext cx="6080002" cy="34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856850"/>
              </p:ext>
            </p:extLst>
          </p:nvPr>
        </p:nvGraphicFramePr>
        <p:xfrm>
          <a:off x="127000" y="2197101"/>
          <a:ext cx="11836400" cy="45798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1658"/>
                <a:gridCol w="4255142"/>
                <a:gridCol w="1193800"/>
                <a:gridCol w="1485900"/>
                <a:gridCol w="4279900"/>
              </a:tblGrid>
              <a:tr h="3126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Program </a:t>
                      </a:r>
                      <a:r>
                        <a:rPr lang="en-US" sz="1400" dirty="0" err="1" smtClean="0"/>
                        <a:t>Kerja</a:t>
                      </a:r>
                      <a:endParaRPr 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Realisasi</a:t>
                      </a:r>
                      <a:r>
                        <a:rPr lang="en-US" sz="1400" dirty="0" smtClean="0"/>
                        <a:t> Program </a:t>
                      </a:r>
                      <a:r>
                        <a:rPr lang="en-US" sz="1400" dirty="0" err="1" smtClean="0"/>
                        <a:t>Kerja</a:t>
                      </a:r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Keterangan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Terlaksana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Tdk.Terlaksana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Upgrading Organization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Pelaksanaan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Dihadiri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oleh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Demisioner</a:t>
                      </a:r>
                      <a:r>
                        <a:rPr lang="en-US" sz="1400" baseline="0" dirty="0" smtClean="0"/>
                        <a:t> HMJTI </a:t>
                      </a:r>
                      <a:r>
                        <a:rPr lang="en-US" sz="1400" baseline="0" dirty="0" err="1" smtClean="0"/>
                        <a:t>beserta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komting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Bertempat</a:t>
                      </a:r>
                      <a:r>
                        <a:rPr lang="en-US" sz="1400" baseline="0" dirty="0" smtClean="0"/>
                        <a:t> di </a:t>
                      </a:r>
                      <a:r>
                        <a:rPr lang="en-US" sz="1400" baseline="0" dirty="0" err="1" smtClean="0"/>
                        <a:t>Taraban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Webinar </a:t>
                      </a:r>
                      <a:r>
                        <a:rPr lang="en-US" sz="1400" dirty="0" err="1" smtClean="0"/>
                        <a:t>Technopreneur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Narasumber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dari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Dosen</a:t>
                      </a:r>
                      <a:r>
                        <a:rPr lang="en-US" sz="1400" baseline="0" dirty="0" smtClean="0"/>
                        <a:t> UMP, </a:t>
                      </a:r>
                      <a:r>
                        <a:rPr lang="en-US" sz="1400" baseline="0" dirty="0" err="1" smtClean="0"/>
                        <a:t>Ridho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Muktiadi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/>
                        <a:t>M.Kom</a:t>
                      </a:r>
                      <a:r>
                        <a:rPr lang="en-US" sz="1400" baseline="0" dirty="0" smtClean="0"/>
                        <a:t> yang </a:t>
                      </a:r>
                      <a:r>
                        <a:rPr lang="en-US" sz="1400" baseline="0" dirty="0" err="1" smtClean="0"/>
                        <a:t>diikuti</a:t>
                      </a:r>
                      <a:r>
                        <a:rPr lang="en-US" sz="1400" baseline="0" dirty="0" smtClean="0"/>
                        <a:t> 55 </a:t>
                      </a:r>
                      <a:r>
                        <a:rPr lang="en-US" sz="1400" baseline="0" dirty="0" err="1" smtClean="0"/>
                        <a:t>peserta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</a:t>
                      </a:r>
                      <a:r>
                        <a:rPr lang="en-US" sz="1400" baseline="0" dirty="0" smtClean="0"/>
                        <a:t>n TI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Olahraga</a:t>
                      </a:r>
                      <a:r>
                        <a:rPr lang="en-US" sz="1400" baseline="0" dirty="0" smtClean="0"/>
                        <a:t> Futsal </a:t>
                      </a:r>
                      <a:r>
                        <a:rPr lang="en-US" sz="1400" baseline="0" dirty="0" err="1" smtClean="0"/>
                        <a:t>bersama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mahasiswa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informatika</a:t>
                      </a:r>
                      <a:r>
                        <a:rPr lang="en-US" sz="1400" baseline="0" dirty="0" smtClean="0"/>
                        <a:t> yang </a:t>
                      </a:r>
                      <a:r>
                        <a:rPr lang="en-US" sz="1400" baseline="0" dirty="0" err="1" smtClean="0"/>
                        <a:t>dilakukan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rutinan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setiap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hari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jum’at</a:t>
                      </a:r>
                      <a:r>
                        <a:rPr lang="en-US" sz="1400" baseline="0" dirty="0" smtClean="0"/>
                        <a:t> di </a:t>
                      </a:r>
                      <a:r>
                        <a:rPr lang="en-US" sz="1400" baseline="0" dirty="0" err="1" smtClean="0"/>
                        <a:t>lapangan</a:t>
                      </a:r>
                      <a:r>
                        <a:rPr lang="en-US" sz="1400" baseline="0" dirty="0" smtClean="0"/>
                        <a:t> soccer.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Podcast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Tidak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terlaksana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dikarenakan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kurangnya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alat-alat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kesibukan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dari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narasumbernya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LKMM-TPD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Alhamdulillah,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terlaksana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untuk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jenjang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kaderisasi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tingkat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jurusan</a:t>
                      </a:r>
                      <a:r>
                        <a:rPr lang="en-US" sz="1400" baseline="0" dirty="0" smtClean="0"/>
                        <a:t> LKMM-TPD. </a:t>
                      </a:r>
                      <a:r>
                        <a:rPr lang="en-US" sz="1400" baseline="0" dirty="0" err="1" smtClean="0"/>
                        <a:t>Sekaligus</a:t>
                      </a:r>
                      <a:r>
                        <a:rPr lang="en-US" sz="1400" baseline="0" dirty="0" smtClean="0"/>
                        <a:t> Sharing </a:t>
                      </a:r>
                      <a:r>
                        <a:rPr lang="en-US" sz="1400" baseline="0" dirty="0" err="1" smtClean="0"/>
                        <a:t>bersama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mahasiswa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informatika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lintas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generasi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 smtClean="0"/>
                        <a:t>Fourfeo</a:t>
                      </a:r>
                      <a:r>
                        <a:rPr lang="en-US" sz="1400" baseline="0" dirty="0" smtClean="0"/>
                        <a:t> Futsal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Fourfeo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berjalan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dengan</a:t>
                      </a:r>
                      <a:r>
                        <a:rPr lang="en-US" sz="1400" baseline="0" dirty="0" smtClean="0"/>
                        <a:t> lancer </a:t>
                      </a:r>
                      <a:r>
                        <a:rPr lang="en-US" sz="1400" baseline="0" dirty="0" err="1" smtClean="0"/>
                        <a:t>dengan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tetap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mematuhi</a:t>
                      </a:r>
                      <a:r>
                        <a:rPr lang="en-US" sz="1400" baseline="0" dirty="0" smtClean="0"/>
                        <a:t> protocol </a:t>
                      </a:r>
                      <a:r>
                        <a:rPr lang="en-US" sz="1400" baseline="0" dirty="0" err="1" smtClean="0"/>
                        <a:t>kesehatan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/>
                        <a:t>diikuti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oleh</a:t>
                      </a:r>
                      <a:r>
                        <a:rPr lang="en-US" sz="1400" baseline="0" dirty="0" smtClean="0"/>
                        <a:t> 4 </a:t>
                      </a:r>
                      <a:r>
                        <a:rPr lang="en-US" sz="1400" baseline="0" dirty="0" err="1" smtClean="0"/>
                        <a:t>tim</a:t>
                      </a:r>
                      <a:r>
                        <a:rPr lang="en-US" sz="1400" baseline="0" dirty="0" smtClean="0"/>
                        <a:t> (</a:t>
                      </a:r>
                      <a:r>
                        <a:rPr lang="en-US" sz="1400" baseline="0" dirty="0" err="1" smtClean="0"/>
                        <a:t>pakujati</a:t>
                      </a:r>
                      <a:r>
                        <a:rPr lang="en-US" sz="1400" baseline="0" dirty="0" smtClean="0"/>
                        <a:t> fc, IMBS fc, </a:t>
                      </a:r>
                      <a:r>
                        <a:rPr lang="en-US" sz="1400" baseline="0" dirty="0" err="1" smtClean="0"/>
                        <a:t>simon</a:t>
                      </a:r>
                      <a:r>
                        <a:rPr lang="en-US" sz="1400" baseline="0" dirty="0" smtClean="0"/>
                        <a:t> fc, </a:t>
                      </a:r>
                      <a:r>
                        <a:rPr lang="en-US" sz="1400" baseline="0" dirty="0" err="1" smtClean="0"/>
                        <a:t>cleper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fv</a:t>
                      </a:r>
                      <a:r>
                        <a:rPr lang="en-US" sz="1400" baseline="0" dirty="0" smtClean="0"/>
                        <a:t>) 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73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LKMM-TPD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652994"/>
              </p:ext>
            </p:extLst>
          </p:nvPr>
        </p:nvGraphicFramePr>
        <p:xfrm>
          <a:off x="241300" y="2380123"/>
          <a:ext cx="11674897" cy="35699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76162"/>
                <a:gridCol w="8598735"/>
              </a:tblGrid>
              <a:tr h="30308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 </a:t>
                      </a:r>
                      <a:r>
                        <a:rPr lang="en-US" sz="1400" dirty="0" err="1">
                          <a:effectLst/>
                        </a:rPr>
                        <a:t>Kerja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LKMM-TPD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  <a:tr h="30308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Penanggungjawab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Masruri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  <a:tr h="45462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Tujuan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Kaderisasi HMJTI guna mengembangkan minat bakat dari mahasiswa baru dalam bidang keterampilan manajemen mahasiswa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  <a:tr h="1515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Sasaran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Mahasiswa baru dan yang belum melaksanakan LKMM-TPD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  <a:tr h="1515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Pelaksanaan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14-15 Oktober 2021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  <a:tr h="30308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Realisasi Kegiatan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Terealisasi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  <a:tr h="90924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Hasil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mahasiswa menjadi lebih paham dengan organisasi yang ada di internal dan eksternal kampus, khususnya di HMJ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mahasiswa juga lebih aktif untuk mengembangkan potensi yang mereka miliki.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mahasiswa dituntut untuk terus dinamis, dengan perubahan lingkungan yang semakin cepat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  <a:tr h="1515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Evaluasi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Tanggungjawab dari masing2 panitia lebih ditingkatkan kembali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  <a:tr h="30308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Anggaran Kegiatan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Rp</a:t>
                      </a:r>
                      <a:r>
                        <a:rPr lang="en-US" sz="1400" dirty="0" smtClean="0">
                          <a:effectLst/>
                        </a:rPr>
                        <a:t>. 3.020.500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  <a:tr h="30308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Sumber Anggaran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Dana </a:t>
                      </a:r>
                      <a:r>
                        <a:rPr lang="en-US" sz="1400" dirty="0" err="1" smtClean="0">
                          <a:effectLst/>
                        </a:rPr>
                        <a:t>Kampus</a:t>
                      </a:r>
                      <a:r>
                        <a:rPr lang="en-US" sz="1400" dirty="0" smtClean="0">
                          <a:effectLst/>
                        </a:rPr>
                        <a:t> + </a:t>
                      </a:r>
                      <a:r>
                        <a:rPr lang="en-US" sz="1400" dirty="0" err="1" smtClean="0">
                          <a:effectLst/>
                        </a:rPr>
                        <a:t>Kas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</a:rPr>
                        <a:t>Pengurus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103" marR="53103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08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Dokumentasi</a:t>
            </a:r>
            <a:r>
              <a:rPr lang="en-US" dirty="0"/>
              <a:t> LKMM-TPD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/>
          <a:stretch/>
        </p:blipFill>
        <p:spPr>
          <a:xfrm>
            <a:off x="243346" y="2405061"/>
            <a:ext cx="4119136" cy="2761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84" y="2394955"/>
            <a:ext cx="3695700" cy="2771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86" y="2339393"/>
            <a:ext cx="3733378" cy="2882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88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Dokumentasi</a:t>
            </a:r>
            <a:r>
              <a:rPr lang="en-US" dirty="0"/>
              <a:t> LKMM-TPD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0" y="2324101"/>
            <a:ext cx="5282237" cy="3521492"/>
          </a:xfrm>
        </p:spPr>
      </p:pic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87" y="2229703"/>
            <a:ext cx="5565431" cy="37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6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Dokumentasi</a:t>
            </a:r>
            <a:r>
              <a:rPr lang="en-US" dirty="0"/>
              <a:t> LKMM-TPD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7" y="2208099"/>
            <a:ext cx="5455444" cy="3636963"/>
          </a:xfrm>
        </p:spPr>
      </p:pic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08" y="2207986"/>
            <a:ext cx="5455614" cy="36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20" y="3723788"/>
            <a:ext cx="11488190" cy="970450"/>
          </a:xfrm>
        </p:spPr>
        <p:txBody>
          <a:bodyPr/>
          <a:lstStyle/>
          <a:p>
            <a:r>
              <a:rPr lang="en-US" sz="8800" dirty="0" err="1" smtClean="0"/>
              <a:t>Departemen</a:t>
            </a:r>
            <a:r>
              <a:rPr lang="en-US" sz="8800" dirty="0" smtClean="0"/>
              <a:t> ADVAS</a:t>
            </a:r>
            <a:endParaRPr lang="en-US" sz="8800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331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Dies </a:t>
            </a:r>
            <a:r>
              <a:rPr lang="en-US" dirty="0" err="1"/>
              <a:t>Natalis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Sharing </a:t>
            </a:r>
            <a:r>
              <a:rPr lang="en-US" dirty="0" err="1"/>
              <a:t>Kaprodi</a:t>
            </a:r>
            <a:r>
              <a:rPr lang="en-US" dirty="0"/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754958"/>
              </p:ext>
            </p:extLst>
          </p:nvPr>
        </p:nvGraphicFramePr>
        <p:xfrm>
          <a:off x="292100" y="2413001"/>
          <a:ext cx="11624097" cy="37640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62779"/>
                <a:gridCol w="8561318"/>
              </a:tblGrid>
              <a:tr h="62229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 </a:t>
                      </a:r>
                      <a:r>
                        <a:rPr lang="en-US" sz="1400" dirty="0" err="1">
                          <a:effectLst/>
                        </a:rPr>
                        <a:t>Kerja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Dies </a:t>
                      </a:r>
                      <a:r>
                        <a:rPr lang="en-US" sz="1400" dirty="0" err="1">
                          <a:effectLst/>
                        </a:rPr>
                        <a:t>Natalis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dan</a:t>
                      </a:r>
                      <a:r>
                        <a:rPr lang="en-US" sz="1400" dirty="0">
                          <a:effectLst/>
                        </a:rPr>
                        <a:t> Sharing </a:t>
                      </a:r>
                      <a:r>
                        <a:rPr lang="en-US" sz="1400" dirty="0" err="1">
                          <a:effectLst/>
                        </a:rPr>
                        <a:t>Kaprodi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Penanggungjawab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Muhamad Reza Aditya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Tujuan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Syukuran bersama mahasiswa informatika, dilanjut sharing bersama kaprodi membahas perihal akademik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1818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Sasaran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Mahasiswa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1818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Pelaksanaan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 Oktober 2021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Realisasi Kegiatan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Terealisasi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54554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Hasil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pemberitahuan dari kaprodi mengenai akademik informatika kepada mahasiswa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meningkatkan rasa syukur dan empati mahasiswa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1818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Evaluasi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Komunikasi tetap dijaga agar tidak terjadi miscommunication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Anggaran Kegiatan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Rp</a:t>
                      </a:r>
                      <a:r>
                        <a:rPr lang="en-US" sz="1400" dirty="0" smtClean="0">
                          <a:effectLst/>
                        </a:rPr>
                        <a:t>. 466.000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Sumber Anggaran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Iuran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</a:rPr>
                        <a:t>Anggota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+ </a:t>
                      </a:r>
                      <a:r>
                        <a:rPr lang="en-US" sz="1400" dirty="0" err="1">
                          <a:effectLst/>
                        </a:rPr>
                        <a:t>Kas</a:t>
                      </a:r>
                      <a:r>
                        <a:rPr lang="en-US" sz="1400" dirty="0">
                          <a:effectLst/>
                        </a:rPr>
                        <a:t> HMJ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48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Dokumentasi</a:t>
            </a:r>
            <a:r>
              <a:rPr lang="en-US" sz="3600" dirty="0" smtClean="0"/>
              <a:t> Dies </a:t>
            </a:r>
            <a:r>
              <a:rPr lang="en-US" sz="3600" dirty="0" err="1"/>
              <a:t>Natalis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Sharing </a:t>
            </a:r>
            <a:r>
              <a:rPr lang="en-US" sz="3600" dirty="0" err="1"/>
              <a:t>Kaprodi</a:t>
            </a:r>
            <a:r>
              <a:rPr lang="en-US" sz="3600" dirty="0"/>
              <a:t>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7" y="1981200"/>
            <a:ext cx="4391423" cy="2927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43" y="1981200"/>
            <a:ext cx="2400300" cy="3600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487" y="1981200"/>
            <a:ext cx="4410710" cy="2940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16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Dokumentasi</a:t>
            </a:r>
            <a:r>
              <a:rPr lang="en-US" sz="3600" dirty="0" smtClean="0"/>
              <a:t> Dies </a:t>
            </a:r>
            <a:r>
              <a:rPr lang="en-US" sz="3600" dirty="0" err="1"/>
              <a:t>Natalis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Sharing </a:t>
            </a:r>
            <a:r>
              <a:rPr lang="en-US" sz="3600" dirty="0" err="1"/>
              <a:t>Kaprodi</a:t>
            </a:r>
            <a:r>
              <a:rPr lang="en-US" sz="3600" dirty="0"/>
              <a:t>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7" y="1930400"/>
            <a:ext cx="4591049" cy="3060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55" y="1930400"/>
            <a:ext cx="2692400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2695177" y="6152112"/>
            <a:ext cx="7131051" cy="35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10" y="1981200"/>
            <a:ext cx="4127499" cy="2751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720577" y="548377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https://drive.google.com/drive/folders/199CnKUz2ioizalrMLHy34HQ4jTnF8JY0?usp=sharing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9394" y="5498071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smtClean="0"/>
              <a:t>Full </a:t>
            </a:r>
            <a:r>
              <a:rPr lang="en-US" sz="1600" dirty="0" err="1" smtClean="0"/>
              <a:t>Dokumentasi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606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789" y="3787288"/>
            <a:ext cx="11631408" cy="970450"/>
          </a:xfrm>
        </p:spPr>
        <p:txBody>
          <a:bodyPr/>
          <a:lstStyle/>
          <a:p>
            <a:r>
              <a:rPr lang="en-US" sz="8800" dirty="0" err="1" smtClean="0"/>
              <a:t>Departemen</a:t>
            </a:r>
            <a:r>
              <a:rPr lang="en-US" sz="8800" dirty="0" smtClean="0"/>
              <a:t> HUBEKS</a:t>
            </a:r>
            <a:endParaRPr lang="en-US" sz="8800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94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IRAMA TI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381084"/>
              </p:ext>
            </p:extLst>
          </p:nvPr>
        </p:nvGraphicFramePr>
        <p:xfrm>
          <a:off x="266700" y="2368518"/>
          <a:ext cx="11649497" cy="3890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69471"/>
                <a:gridCol w="8580026"/>
              </a:tblGrid>
              <a:tr h="628682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Program </a:t>
                      </a:r>
                      <a:r>
                        <a:rPr lang="en-US" sz="2000" dirty="0" err="1">
                          <a:effectLst/>
                        </a:rPr>
                        <a:t>Kerja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IRAMA TI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Penanggungjawab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M. Nur Faqih Ali Suro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Tujuan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Berbagi Bersama Di Bulan Suci Ramadhan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Sasaran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Masyarakat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Pelaksanaan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04 Mei 2021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Realisasi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Terealisasi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Hasil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Berbagi dengan masyarakat dan Menjalin ikatan bersama anggota informatika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Evaluasi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Anggaran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Rp 647.000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Sumber Anggaran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Iuran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 smtClean="0">
                          <a:effectLst/>
                        </a:rPr>
                        <a:t>Pengurus</a:t>
                      </a:r>
                      <a:r>
                        <a:rPr lang="en-US" sz="2000" dirty="0" smtClean="0">
                          <a:effectLst/>
                        </a:rPr>
                        <a:t> + </a:t>
                      </a:r>
                      <a:r>
                        <a:rPr lang="en-US" sz="2000" dirty="0" err="1" smtClean="0">
                          <a:effectLst/>
                        </a:rPr>
                        <a:t>Keuntungan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 err="1" smtClean="0">
                          <a:effectLst/>
                        </a:rPr>
                        <a:t>Dagang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9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895084"/>
              </p:ext>
            </p:extLst>
          </p:nvPr>
        </p:nvGraphicFramePr>
        <p:xfrm>
          <a:off x="127000" y="1968501"/>
          <a:ext cx="11836400" cy="46408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1658"/>
                <a:gridCol w="4255142"/>
                <a:gridCol w="1193800"/>
                <a:gridCol w="1485900"/>
                <a:gridCol w="4279900"/>
              </a:tblGrid>
              <a:tr h="3126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 Program </a:t>
                      </a:r>
                      <a:r>
                        <a:rPr lang="en-US" sz="1400" dirty="0" err="1" smtClean="0"/>
                        <a:t>Kerja</a:t>
                      </a:r>
                      <a:endParaRPr 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Realisasi</a:t>
                      </a:r>
                      <a:r>
                        <a:rPr lang="en-US" sz="1400" dirty="0" smtClean="0"/>
                        <a:t> Program </a:t>
                      </a:r>
                      <a:r>
                        <a:rPr lang="en-US" sz="1400" dirty="0" err="1" smtClean="0"/>
                        <a:t>Kerja</a:t>
                      </a:r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Keterangan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Terlaksana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Tdk.Terlaksana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Dies </a:t>
                      </a:r>
                      <a:r>
                        <a:rPr lang="en-US" sz="1400" dirty="0" err="1" smtClean="0"/>
                        <a:t>Natalis</a:t>
                      </a:r>
                      <a:r>
                        <a:rPr lang="en-US" sz="1400" baseline="0" dirty="0" smtClean="0"/>
                        <a:t> &amp; Sharing </a:t>
                      </a:r>
                      <a:r>
                        <a:rPr lang="en-US" sz="1400" baseline="0" dirty="0" err="1" smtClean="0"/>
                        <a:t>Kaprodi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Dalam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rangka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memperingati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ulang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tahun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jurusan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informatika</a:t>
                      </a:r>
                      <a:r>
                        <a:rPr lang="en-US" sz="1400" baseline="0" dirty="0" smtClean="0"/>
                        <a:t> yang ke-5. </a:t>
                      </a:r>
                      <a:r>
                        <a:rPr lang="en-US" sz="1400" baseline="0" dirty="0" err="1" smtClean="0"/>
                        <a:t>mengundang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rekan-rekan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informatika,bemf,bemu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dpm</a:t>
                      </a:r>
                      <a:r>
                        <a:rPr lang="en-US" sz="1400" baseline="0" dirty="0" smtClean="0"/>
                        <a:t> u, </a:t>
                      </a:r>
                      <a:r>
                        <a:rPr lang="en-US" sz="1400" baseline="0" dirty="0" err="1" smtClean="0"/>
                        <a:t>berserta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kaprodi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untuk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syukuran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bersama</a:t>
                      </a:r>
                      <a:r>
                        <a:rPr lang="en-US" sz="1400" baseline="0" dirty="0" smtClean="0"/>
                        <a:t>. Dan </a:t>
                      </a:r>
                      <a:r>
                        <a:rPr lang="en-US" sz="1400" baseline="0" dirty="0" err="1" smtClean="0"/>
                        <a:t>dilanjutkan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kegiatan</a:t>
                      </a:r>
                      <a:r>
                        <a:rPr lang="en-US" sz="1400" baseline="0" dirty="0" smtClean="0"/>
                        <a:t> sharing </a:t>
                      </a:r>
                      <a:r>
                        <a:rPr lang="en-US" sz="1400" baseline="0" dirty="0" err="1" smtClean="0"/>
                        <a:t>bersama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kaprodi</a:t>
                      </a:r>
                      <a:r>
                        <a:rPr lang="en-US" sz="1400" baseline="0" dirty="0" smtClean="0"/>
                        <a:t>.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Studi</a:t>
                      </a:r>
                      <a:r>
                        <a:rPr lang="en-US" sz="1400" dirty="0" smtClean="0"/>
                        <a:t> Banding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-</a:t>
                      </a:r>
                      <a:endParaRPr 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Dikarenakan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beberapa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hal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/>
                        <a:t>salah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satunya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dari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kesiapan</a:t>
                      </a:r>
                      <a:r>
                        <a:rPr lang="en-US" sz="1400" baseline="0" dirty="0" smtClean="0"/>
                        <a:t> internal </a:t>
                      </a:r>
                      <a:r>
                        <a:rPr lang="en-US" sz="1400" baseline="0" dirty="0" err="1" smtClean="0"/>
                        <a:t>hmjti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Mini</a:t>
                      </a:r>
                      <a:r>
                        <a:rPr lang="en-US" sz="1400" baseline="0" dirty="0" smtClean="0"/>
                        <a:t> &amp; </a:t>
                      </a:r>
                      <a:r>
                        <a:rPr lang="en-US" sz="1400" dirty="0" smtClean="0"/>
                        <a:t>Workshop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Dikarenakan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/>
                        <a:t>belum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siap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terkait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sarana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prasana</a:t>
                      </a:r>
                      <a:r>
                        <a:rPr lang="en-US" sz="1400" baseline="0" dirty="0" smtClean="0"/>
                        <a:t>.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Video </a:t>
                      </a:r>
                      <a:r>
                        <a:rPr lang="en-US" sz="1400" dirty="0" err="1" smtClean="0"/>
                        <a:t>Profil</a:t>
                      </a:r>
                      <a:r>
                        <a:rPr lang="en-US" sz="1400" dirty="0" smtClean="0"/>
                        <a:t> HMJTI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Pembuatan</a:t>
                      </a:r>
                      <a:r>
                        <a:rPr lang="en-US" sz="1400" dirty="0" smtClean="0"/>
                        <a:t> video </a:t>
                      </a:r>
                      <a:r>
                        <a:rPr lang="en-US" sz="1400" dirty="0" err="1" smtClean="0"/>
                        <a:t>profil</a:t>
                      </a:r>
                      <a:r>
                        <a:rPr lang="en-US" sz="1400" baseline="0" dirty="0" smtClean="0"/>
                        <a:t> HMJTI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Social</a:t>
                      </a:r>
                      <a:r>
                        <a:rPr lang="en-US" sz="1400" baseline="0" dirty="0" smtClean="0"/>
                        <a:t> Education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-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IRAMA IT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 smtClean="0"/>
                        <a:t>Berbagi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dan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Berbuka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Bersama</a:t>
                      </a:r>
                      <a:r>
                        <a:rPr lang="en-US" sz="1400" baseline="0" dirty="0" smtClean="0"/>
                        <a:t> di </a:t>
                      </a:r>
                      <a:r>
                        <a:rPr lang="en-US" sz="1400" baseline="0" dirty="0" err="1" smtClean="0"/>
                        <a:t>Bulan</a:t>
                      </a:r>
                      <a:r>
                        <a:rPr lang="en-US" sz="1400" baseline="0" dirty="0" smtClean="0"/>
                        <a:t> Ramadhan</a:t>
                      </a:r>
                      <a:endParaRPr lang="en-US" sz="1400" dirty="0"/>
                    </a:p>
                  </a:txBody>
                  <a:tcPr anchor="ctr"/>
                </a:tc>
              </a:tr>
              <a:tr h="284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MUBES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sz="1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Akan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dilaksanakan</a:t>
                      </a:r>
                      <a:r>
                        <a:rPr lang="en-US" sz="1400" baseline="0" dirty="0" smtClean="0"/>
                        <a:t>.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810000" y="723899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 smtClean="0"/>
              <a:t>Lanjutan</a:t>
            </a:r>
            <a:r>
              <a:rPr lang="en-US" sz="1600" dirty="0" smtClean="0"/>
              <a:t>&gt;&gt;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36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/>
              <a:t>IRAMA </a:t>
            </a:r>
            <a:r>
              <a:rPr lang="en-US" sz="3600" dirty="0" smtClean="0"/>
              <a:t>TI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7578"/>
            <a:ext cx="5072594" cy="3761049"/>
          </a:xfr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5" y="2227578"/>
            <a:ext cx="5075173" cy="3806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1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/>
              <a:t>IRAMA </a:t>
            </a:r>
            <a:r>
              <a:rPr lang="en-US" sz="3600" dirty="0" smtClean="0"/>
              <a:t>TI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51528"/>
            <a:ext cx="4849284" cy="363696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1" y="2251528"/>
            <a:ext cx="5012269" cy="37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/>
              <a:t>Studi</a:t>
            </a:r>
            <a:r>
              <a:rPr lang="en-US" dirty="0"/>
              <a:t> Banding 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83776"/>
              </p:ext>
            </p:extLst>
          </p:nvPr>
        </p:nvGraphicFramePr>
        <p:xfrm>
          <a:off x="330200" y="2384965"/>
          <a:ext cx="11573297" cy="40843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9393"/>
                <a:gridCol w="8523904"/>
              </a:tblGrid>
              <a:tr h="72653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Program </a:t>
                      </a:r>
                      <a:r>
                        <a:rPr lang="en-US" sz="1600" dirty="0" err="1">
                          <a:effectLst/>
                        </a:rPr>
                        <a:t>Kerja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Studi</a:t>
                      </a:r>
                      <a:r>
                        <a:rPr lang="en-US" sz="1600" dirty="0">
                          <a:effectLst/>
                        </a:rPr>
                        <a:t> Banding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Penanggungjawab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Dept. Hubeks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Tujuan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Berbagi dan belajar kepada organisasi lain, untuk memperbaiki hal yang dirasa masih perlu perbaikan.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Sasaran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Organisasi HMJ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Pelaksanaan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Realisasi Kegiatan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Tidak Terealisasi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Hasil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Evaluasi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Lebih dipersiapkan kembali waktu dan kesiapan dari elemen-elemen yang terlibat didalamnya nya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Anggaran Kegiatan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Sumber Anggaran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0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Social Education 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011037"/>
              </p:ext>
            </p:extLst>
          </p:nvPr>
        </p:nvGraphicFramePr>
        <p:xfrm>
          <a:off x="330200" y="2406618"/>
          <a:ext cx="11585997" cy="38519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2739"/>
                <a:gridCol w="8533258"/>
              </a:tblGrid>
              <a:tr h="590582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Program </a:t>
                      </a:r>
                      <a:r>
                        <a:rPr lang="en-US" sz="2000" dirty="0" err="1">
                          <a:effectLst/>
                        </a:rPr>
                        <a:t>Kerja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Social Education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Penanggungjawab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PSDA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Tujuan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Pengabdian kepada masyarakat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Sasaran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Masyarakat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Pelaksanaan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Realisasi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Tidak Terealisasi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Hasil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Evaluasi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Lebih dipersiapkan kembali waktu dan kesiapan dari elemen-elemen yang terlibat didalamnya nya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Anggaran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Sumber Anggaran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9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99" y="3749188"/>
            <a:ext cx="11059908" cy="970450"/>
          </a:xfrm>
        </p:spPr>
        <p:txBody>
          <a:bodyPr/>
          <a:lstStyle/>
          <a:p>
            <a:r>
              <a:rPr lang="en-US" sz="8800" dirty="0" err="1" smtClean="0"/>
              <a:t>Departemen</a:t>
            </a:r>
            <a:r>
              <a:rPr lang="en-US" sz="8800" dirty="0" smtClean="0"/>
              <a:t> MINFO</a:t>
            </a:r>
            <a:endParaRPr lang="en-US" sz="8800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904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/>
              <a:t>Pembuatan</a:t>
            </a:r>
            <a:r>
              <a:rPr lang="en-US" dirty="0"/>
              <a:t> Video </a:t>
            </a:r>
            <a:r>
              <a:rPr lang="en-US" dirty="0" err="1"/>
              <a:t>Profil</a:t>
            </a:r>
            <a:r>
              <a:rPr lang="en-US" dirty="0"/>
              <a:t> HMJTI 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383101"/>
              </p:ext>
            </p:extLst>
          </p:nvPr>
        </p:nvGraphicFramePr>
        <p:xfrm>
          <a:off x="279400" y="2423065"/>
          <a:ext cx="11636797" cy="38787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66124"/>
                <a:gridCol w="8570673"/>
              </a:tblGrid>
              <a:tr h="67573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Program </a:t>
                      </a:r>
                      <a:r>
                        <a:rPr lang="en-US" sz="1800" dirty="0" err="1">
                          <a:effectLst/>
                        </a:rPr>
                        <a:t>Kerja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Pembuatan</a:t>
                      </a:r>
                      <a:r>
                        <a:rPr lang="en-US" sz="1800" dirty="0">
                          <a:effectLst/>
                        </a:rPr>
                        <a:t> Video </a:t>
                      </a:r>
                      <a:r>
                        <a:rPr lang="en-US" sz="1800" dirty="0" err="1">
                          <a:effectLst/>
                        </a:rPr>
                        <a:t>Profil</a:t>
                      </a:r>
                      <a:r>
                        <a:rPr lang="en-US" sz="1800" dirty="0">
                          <a:effectLst/>
                        </a:rPr>
                        <a:t> HMJTI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Penanggungjawab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Departemen Media Informasi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57425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Tujuan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Sebagai sarana mempromosikan dan mengenalkan himpunan kepada mahasiswa untuk bisa ikut berproses didalam himpunan dan serta masyarakat.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Sasaran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Mahasiswa dan Masyarakat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Pelaksanaan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 Desember 2021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Realisasi Kegiatan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Terealisasi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Hasil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Video Profil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Evaluasi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Anggaran Kegiatan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Rp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8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Podcast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077011"/>
              </p:ext>
            </p:extLst>
          </p:nvPr>
        </p:nvGraphicFramePr>
        <p:xfrm>
          <a:off x="279400" y="2470118"/>
          <a:ext cx="11636797" cy="32284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66124"/>
                <a:gridCol w="8570673"/>
              </a:tblGrid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Program </a:t>
                      </a:r>
                      <a:r>
                        <a:rPr lang="en-US" sz="1800" dirty="0" err="1">
                          <a:effectLst/>
                        </a:rPr>
                        <a:t>Kerja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Podcast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Penanggungjawab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Dept.Deminfo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Tujuan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Ngobrol-ngobrol santai dengan narasumber membahas perkembangan dunia IT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Sasaran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Mahasiswa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Pelaksanaan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Realisasi Kegiatan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Tidak Terealisasi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Hasil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Evaluasi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Anggaran Kegiatan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Rp -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Sumber Anggaran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2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err="1"/>
              <a:t>Musyawarah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(MUBES)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502612"/>
              </p:ext>
            </p:extLst>
          </p:nvPr>
        </p:nvGraphicFramePr>
        <p:xfrm>
          <a:off x="317500" y="2428272"/>
          <a:ext cx="11598697" cy="4232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6086"/>
                <a:gridCol w="8542611"/>
              </a:tblGrid>
              <a:tr h="64512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Program </a:t>
                      </a:r>
                      <a:r>
                        <a:rPr lang="en-US" sz="2000" dirty="0" err="1">
                          <a:effectLst/>
                        </a:rPr>
                        <a:t>Kerja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Musyawarah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Besar</a:t>
                      </a:r>
                      <a:r>
                        <a:rPr lang="en-US" sz="2000" dirty="0">
                          <a:effectLst/>
                        </a:rPr>
                        <a:t> (MUBES)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Penanggungjawab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Masruri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Tujuan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Reorganisasi dan Laporan Pertanggungjawaban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Sasaran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Pengurus dan Perwakilan Kelas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Pelaksanaan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24-25 </a:t>
                      </a:r>
                      <a:r>
                        <a:rPr lang="en-US" sz="2000" dirty="0" err="1">
                          <a:effectLst/>
                        </a:rPr>
                        <a:t>Desember</a:t>
                      </a:r>
                      <a:r>
                        <a:rPr lang="en-US" sz="2000" dirty="0">
                          <a:effectLst/>
                        </a:rPr>
                        <a:t> 2021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Realisasi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Terealisasi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Hasil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Perubahan</a:t>
                      </a:r>
                      <a:r>
                        <a:rPr lang="en-US" sz="2000" dirty="0" smtClean="0">
                          <a:effectLst/>
                        </a:rPr>
                        <a:t> AD/ART HMJTI yang </a:t>
                      </a:r>
                      <a:r>
                        <a:rPr lang="en-US" sz="2000" dirty="0" err="1" smtClean="0">
                          <a:effectLst/>
                        </a:rPr>
                        <a:t>dilakukan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 err="1" smtClean="0">
                          <a:effectLst/>
                        </a:rPr>
                        <a:t>pada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 err="1" smtClean="0">
                          <a:effectLst/>
                        </a:rPr>
                        <a:t>tahun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ke</a:t>
                      </a:r>
                      <a:r>
                        <a:rPr lang="en-US" sz="2000" baseline="0" dirty="0" smtClean="0">
                          <a:effectLst/>
                        </a:rPr>
                        <a:t> 3</a:t>
                      </a:r>
                    </a:p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aseline="0" dirty="0" err="1" smtClean="0">
                          <a:effectLst/>
                        </a:rPr>
                        <a:t>Pemilihan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pemimpin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pada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sidang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formatur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Evaluasi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Anggaran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Rp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smtClean="0">
                          <a:effectLst/>
                        </a:rPr>
                        <a:t>1.777.500 &gt; </a:t>
                      </a:r>
                      <a:r>
                        <a:rPr lang="en-US" sz="2000" dirty="0" err="1" smtClean="0">
                          <a:effectLst/>
                        </a:rPr>
                        <a:t>diacc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Rp</a:t>
                      </a:r>
                      <a:r>
                        <a:rPr lang="en-US" sz="2000" baseline="0" dirty="0" smtClean="0">
                          <a:effectLst/>
                        </a:rPr>
                        <a:t> 1.593.500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Sumber Anggaran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Dana Kampus + Kas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Dokumentasi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38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 smtClean="0"/>
              <a:t>MUBES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8" y="2501900"/>
            <a:ext cx="5455444" cy="3636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57" y="2536031"/>
            <a:ext cx="5353050" cy="356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18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002" y="3685688"/>
            <a:ext cx="10571998" cy="970450"/>
          </a:xfrm>
        </p:spPr>
        <p:txBody>
          <a:bodyPr/>
          <a:lstStyle/>
          <a:p>
            <a:r>
              <a:rPr lang="en-US" sz="8800" dirty="0" err="1" smtClean="0"/>
              <a:t>Pendampingan</a:t>
            </a:r>
            <a:endParaRPr lang="en-US" sz="8800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378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910" y="3736488"/>
            <a:ext cx="10571998" cy="970450"/>
          </a:xfrm>
        </p:spPr>
        <p:txBody>
          <a:bodyPr/>
          <a:lstStyle/>
          <a:p>
            <a:r>
              <a:rPr lang="en-US" sz="8800" dirty="0" err="1" smtClean="0"/>
              <a:t>Departemen</a:t>
            </a:r>
            <a:r>
              <a:rPr lang="en-US" sz="8800" dirty="0" smtClean="0"/>
              <a:t> PSDA</a:t>
            </a:r>
            <a:endParaRPr lang="en-US" sz="8800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41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 smtClean="0"/>
              <a:t>PORMA &amp; DEKAN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450043"/>
              </p:ext>
            </p:extLst>
          </p:nvPr>
        </p:nvGraphicFramePr>
        <p:xfrm>
          <a:off x="317500" y="2428272"/>
          <a:ext cx="11598697" cy="35803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6086"/>
                <a:gridCol w="8542611"/>
              </a:tblGrid>
              <a:tr h="64512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Program </a:t>
                      </a:r>
                      <a:r>
                        <a:rPr lang="en-US" sz="2000" dirty="0" err="1">
                          <a:effectLst/>
                        </a:rPr>
                        <a:t>Kerja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Musyawarah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Besar</a:t>
                      </a:r>
                      <a:r>
                        <a:rPr lang="en-US" sz="2000" dirty="0">
                          <a:effectLst/>
                        </a:rPr>
                        <a:t> (MUBES)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Penanggungjawab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Imamudin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 err="1" smtClean="0">
                          <a:effectLst/>
                        </a:rPr>
                        <a:t>Junianto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Tujuan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Persiapan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Perlombaaan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Dekan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dan</a:t>
                      </a:r>
                      <a:r>
                        <a:rPr lang="en-US" sz="2000" baseline="0" dirty="0" smtClean="0">
                          <a:effectLst/>
                        </a:rPr>
                        <a:t> PORMA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Sasaran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Mahasiswa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informatika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Pelaksanaan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24 </a:t>
                      </a:r>
                      <a:r>
                        <a:rPr lang="en-US" sz="2000" dirty="0" err="1">
                          <a:effectLst/>
                        </a:rPr>
                        <a:t>Desember</a:t>
                      </a:r>
                      <a:r>
                        <a:rPr lang="en-US" sz="2000" dirty="0">
                          <a:effectLst/>
                        </a:rPr>
                        <a:t> 2021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Realisasi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Terealisasi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Hasil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Evaluasi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-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Anggaran Kegiatan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Rp</a:t>
                      </a:r>
                      <a:r>
                        <a:rPr lang="en-US" sz="2000" dirty="0" smtClean="0">
                          <a:effectLst/>
                        </a:rPr>
                        <a:t>.</a:t>
                      </a:r>
                      <a:r>
                        <a:rPr lang="en-US" sz="2000" baseline="0" dirty="0" smtClean="0">
                          <a:effectLst/>
                        </a:rPr>
                        <a:t> 464.300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Sumber Anggaran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Iuran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800" baseline="0" dirty="0" err="1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Kas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HMJ</a:t>
                      </a:r>
                      <a:endParaRPr lang="en-U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8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 smtClean="0"/>
              <a:t>DEKAN &amp; PORMA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7" y="2135414"/>
            <a:ext cx="5338839" cy="40041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94" y="2135413"/>
            <a:ext cx="6006194" cy="40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 smtClean="0"/>
              <a:t>DEKAN &amp; PORMA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86" y="1961243"/>
            <a:ext cx="4971143" cy="37283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71" y="1961243"/>
            <a:ext cx="4971142" cy="37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 smtClean="0"/>
              <a:t>DEKAN &amp; PORMA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4" y="2353128"/>
            <a:ext cx="4849284" cy="3636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99" y="2353127"/>
            <a:ext cx="4849284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1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 smtClean="0"/>
              <a:t>DEKAN &amp; PORMA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350415"/>
            <a:ext cx="5033657" cy="37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50415"/>
            <a:ext cx="5033658" cy="37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 smtClean="0"/>
              <a:t>DEKAN &amp; PORMA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3" y="2161754"/>
            <a:ext cx="5675086" cy="4256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35" y="2238826"/>
            <a:ext cx="5469562" cy="41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 smtClean="0"/>
              <a:t>DEKAN &amp; PORMA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24" y="235306"/>
            <a:ext cx="4789934" cy="3581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14" y="3984008"/>
            <a:ext cx="5896210" cy="26532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1"/>
          <a:stretch/>
        </p:blipFill>
        <p:spPr>
          <a:xfrm>
            <a:off x="522997" y="235306"/>
            <a:ext cx="3738507" cy="37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Dokumentasi</a:t>
            </a:r>
            <a:r>
              <a:rPr lang="en-US" dirty="0" smtClean="0"/>
              <a:t> </a:t>
            </a:r>
            <a:r>
              <a:rPr lang="en-US" sz="3600" dirty="0" smtClean="0"/>
              <a:t>DEKAN &amp; PORMA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9"/>
          <a:stretch/>
        </p:blipFill>
        <p:spPr>
          <a:xfrm>
            <a:off x="2574502" y="1765300"/>
            <a:ext cx="7626773" cy="48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702" y="3685688"/>
            <a:ext cx="10571998" cy="970450"/>
          </a:xfrm>
        </p:spPr>
        <p:txBody>
          <a:bodyPr/>
          <a:lstStyle/>
          <a:p>
            <a:r>
              <a:rPr lang="en-US" sz="8800" dirty="0" err="1" smtClean="0"/>
              <a:t>Kolaborasi</a:t>
            </a:r>
            <a:endParaRPr lang="en-US" sz="8800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023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pPr>
              <a:lnSpc>
                <a:spcPct val="107000"/>
              </a:lnSpc>
            </a:pPr>
            <a:r>
              <a:rPr lang="en-US" dirty="0" err="1" smtClean="0"/>
              <a:t>Kolaborasi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69575"/>
              </p:ext>
            </p:extLst>
          </p:nvPr>
        </p:nvGraphicFramePr>
        <p:xfrm>
          <a:off x="671699" y="2590800"/>
          <a:ext cx="10848600" cy="330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5251"/>
                <a:gridCol w="3133349"/>
              </a:tblGrid>
              <a:tr h="5099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Nama </a:t>
                      </a:r>
                      <a:r>
                        <a:rPr lang="en-US" dirty="0" err="1" smtClean="0"/>
                        <a:t>Kegiatan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Tanggal</a:t>
                      </a:r>
                      <a:endParaRPr lang="en-US" dirty="0"/>
                    </a:p>
                  </a:txBody>
                  <a:tcPr/>
                </a:tc>
              </a:tr>
              <a:tr h="746458">
                <a:tc>
                  <a:txBody>
                    <a:bodyPr/>
                    <a:lstStyle/>
                    <a:p>
                      <a:pPr algn="just"/>
                      <a:r>
                        <a:rPr lang="en-US" dirty="0" err="1" smtClean="0"/>
                        <a:t>Aksi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Galang</a:t>
                      </a:r>
                      <a:r>
                        <a:rPr lang="en-US" baseline="0" dirty="0" smtClean="0"/>
                        <a:t> Dana </a:t>
                      </a:r>
                      <a:r>
                        <a:rPr lang="en-US" baseline="0" dirty="0" err="1" smtClean="0"/>
                        <a:t>Aliansi</a:t>
                      </a:r>
                      <a:r>
                        <a:rPr lang="en-US" baseline="0" dirty="0" smtClean="0"/>
                        <a:t> HMJ </a:t>
                      </a:r>
                      <a:r>
                        <a:rPr lang="en-US" baseline="0" dirty="0" err="1" smtClean="0"/>
                        <a:t>bencana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tanah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bergerak</a:t>
                      </a:r>
                      <a:r>
                        <a:rPr lang="en-US" baseline="0" dirty="0" smtClean="0"/>
                        <a:t> di </a:t>
                      </a:r>
                      <a:r>
                        <a:rPr lang="en-US" baseline="0" dirty="0" err="1" smtClean="0"/>
                        <a:t>Dk.Sambung</a:t>
                      </a:r>
                      <a:r>
                        <a:rPr lang="en-US" baseline="0" dirty="0" smtClean="0"/>
                        <a:t> Regel </a:t>
                      </a:r>
                      <a:r>
                        <a:rPr lang="en-US" baseline="0" dirty="0" err="1" smtClean="0"/>
                        <a:t>Kec.Sirampog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18 </a:t>
                      </a:r>
                      <a:r>
                        <a:rPr lang="en-US" dirty="0" err="1" smtClean="0"/>
                        <a:t>Januari</a:t>
                      </a:r>
                      <a:r>
                        <a:rPr lang="en-US" baseline="0" dirty="0" smtClean="0"/>
                        <a:t> 2021</a:t>
                      </a:r>
                      <a:endParaRPr lang="en-US" dirty="0"/>
                    </a:p>
                  </a:txBody>
                  <a:tcPr/>
                </a:tc>
              </a:tr>
              <a:tr h="667907">
                <a:tc>
                  <a:txBody>
                    <a:bodyPr/>
                    <a:lstStyle/>
                    <a:p>
                      <a:pPr algn="just"/>
                      <a:r>
                        <a:rPr lang="en-US" dirty="0" err="1" smtClean="0"/>
                        <a:t>Silaturahim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Keluarga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Besar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Fakultas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Sainstek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dihadiri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oleh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pak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dan</a:t>
                      </a:r>
                      <a:r>
                        <a:rPr lang="en-US" baseline="0" dirty="0" smtClean="0"/>
                        <a:t> DK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23 Mei 2021</a:t>
                      </a:r>
                      <a:endParaRPr lang="en-US" dirty="0"/>
                    </a:p>
                  </a:txBody>
                  <a:tcPr/>
                </a:tc>
              </a:tr>
              <a:tr h="458720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FST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Mengabdi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12 </a:t>
                      </a:r>
                      <a:r>
                        <a:rPr lang="en-US" dirty="0" err="1" smtClean="0"/>
                        <a:t>Desember</a:t>
                      </a:r>
                      <a:r>
                        <a:rPr lang="en-US" dirty="0" smtClean="0"/>
                        <a:t> 2021</a:t>
                      </a:r>
                      <a:endParaRPr lang="en-US" dirty="0"/>
                    </a:p>
                  </a:txBody>
                  <a:tcPr/>
                </a:tc>
              </a:tr>
              <a:tr h="458720">
                <a:tc>
                  <a:txBody>
                    <a:bodyPr/>
                    <a:lstStyle/>
                    <a:p>
                      <a:pPr algn="just"/>
                      <a:r>
                        <a:rPr lang="en-US" dirty="0" err="1" smtClean="0"/>
                        <a:t>Piala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Dekan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29 November 2021</a:t>
                      </a:r>
                      <a:endParaRPr lang="en-US" dirty="0"/>
                    </a:p>
                  </a:txBody>
                  <a:tcPr/>
                </a:tc>
              </a:tr>
              <a:tr h="458720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FEMAT (Forum </a:t>
                      </a:r>
                      <a:r>
                        <a:rPr lang="en-US" dirty="0" err="1" smtClean="0"/>
                        <a:t>Eksekutif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Mahasiswa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Teknik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 13 November</a:t>
                      </a:r>
                      <a:r>
                        <a:rPr lang="en-US" baseline="0" dirty="0" smtClean="0"/>
                        <a:t> 2021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5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Upgrading Organization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265000"/>
              </p:ext>
            </p:extLst>
          </p:nvPr>
        </p:nvGraphicFramePr>
        <p:xfrm>
          <a:off x="308233" y="2535196"/>
          <a:ext cx="11490067" cy="3800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7464"/>
                <a:gridCol w="8462603"/>
              </a:tblGrid>
              <a:tr h="423904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 </a:t>
                      </a:r>
                      <a:r>
                        <a:rPr lang="en-US" sz="1400" dirty="0" err="1">
                          <a:effectLst/>
                        </a:rPr>
                        <a:t>Kerja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Upgrading Organization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  <a:tr h="33063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Penanggungjawab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Windu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Hagyo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Pranowo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  <a:tr h="33063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Tujuan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Kegitan ini bertujuan untuk meningkatkan kualitas organisasi baik dalam segi SDM maupun bidang lainnya.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  <a:tr h="16531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Sasaran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Pengurus Organisasi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  <a:tr h="16531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Pelaksanaan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 Maret 2021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  <a:tr h="33063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Realisasi Kegiatan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Terealisasi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  <a:tr h="826582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Hasil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Kegiatan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berlajan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dengan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lancar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400" dirty="0">
                          <a:effectLst/>
                        </a:rPr>
                        <a:t> HMJ </a:t>
                      </a:r>
                      <a:r>
                        <a:rPr lang="en-US" sz="1400" dirty="0" err="1">
                          <a:effectLst/>
                        </a:rPr>
                        <a:t>ikut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membantu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untuk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meningkatkan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kualitas</a:t>
                      </a:r>
                      <a:r>
                        <a:rPr lang="en-US" sz="1400" dirty="0">
                          <a:effectLst/>
                        </a:rPr>
                        <a:t> SDM </a:t>
                      </a:r>
                      <a:r>
                        <a:rPr lang="en-US" sz="1400" dirty="0" err="1">
                          <a:effectLst/>
                        </a:rPr>
                        <a:t>informatika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dari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minat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bakat</a:t>
                      </a:r>
                      <a:r>
                        <a:rPr lang="en-US" sz="1400" dirty="0">
                          <a:effectLst/>
                        </a:rPr>
                        <a:t> yang </a:t>
                      </a:r>
                      <a:r>
                        <a:rPr lang="en-US" sz="1400" dirty="0" err="1">
                          <a:effectLst/>
                        </a:rPr>
                        <a:t>dimiliki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mahasiswa</a:t>
                      </a:r>
                      <a:endParaRPr lang="en-US" sz="12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Perkuat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komunikasi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koordinasi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antar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pengurus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guna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menjalankan</a:t>
                      </a:r>
                      <a:r>
                        <a:rPr lang="en-US" sz="1400" dirty="0">
                          <a:effectLst/>
                        </a:rPr>
                        <a:t> program </a:t>
                      </a:r>
                      <a:r>
                        <a:rPr lang="en-US" sz="1400" dirty="0" err="1">
                          <a:effectLst/>
                        </a:rPr>
                        <a:t>kerja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  <a:tr h="16531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Evaluasi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  <a:tr h="33063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Anggaran Kegiatan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Rp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r>
                        <a:rPr lang="en-US" sz="1400" baseline="0" dirty="0" smtClean="0">
                          <a:effectLst/>
                        </a:rPr>
                        <a:t> 523.000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  <a:tr h="33063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Sumber Anggaran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Iuran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Pengurus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31" marR="57931" marT="0" marB="0" anchor="ctr"/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72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Dokumentasi</a:t>
            </a:r>
            <a:r>
              <a:rPr lang="en-US" dirty="0" smtClean="0"/>
              <a:t> Upgrading Organization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968500"/>
            <a:ext cx="4368800" cy="3276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15" y="1968500"/>
            <a:ext cx="3100086" cy="4133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utoShape 2" descr="blob:https://web.whatsapp.com/3682f884-5070-4e72-949c-f00fc59b958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17" y="1968500"/>
            <a:ext cx="4064993" cy="3048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836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Mini Workshop 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9714922"/>
              </p:ext>
            </p:extLst>
          </p:nvPr>
        </p:nvGraphicFramePr>
        <p:xfrm>
          <a:off x="292100" y="2423065"/>
          <a:ext cx="11624097" cy="36016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62778"/>
                <a:gridCol w="8561319"/>
              </a:tblGrid>
              <a:tr h="38283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Program </a:t>
                      </a:r>
                      <a:r>
                        <a:rPr lang="en-US" sz="1600" dirty="0" err="1">
                          <a:effectLst/>
                        </a:rPr>
                        <a:t>Kerja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Mini Workshop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Penanggungjawab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PSDA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Tujuan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Melatih Pemahaman kembali mahasiswa dalam lingkup informatika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Sasaran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Mahasiswa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Pelaksanaan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Realisasi Kegiatan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Tidak Terealisasi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19141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Hasil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Evaluasi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Lebih dipersiapkan kembali waktu dan kesiapan dari elemen-elemen yang terlibat didalamnya nya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Anggaran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Kegiatan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  <a:tr h="38283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Sumber Anggaran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077" marR="6707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1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/>
              <a:t>Webinar </a:t>
            </a:r>
            <a:r>
              <a:rPr lang="en-US" dirty="0" err="1"/>
              <a:t>Technopreneur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861090"/>
              </p:ext>
            </p:extLst>
          </p:nvPr>
        </p:nvGraphicFramePr>
        <p:xfrm>
          <a:off x="266700" y="2476501"/>
          <a:ext cx="11636797" cy="3551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66125"/>
                <a:gridCol w="8570672"/>
              </a:tblGrid>
              <a:tr h="36369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Program </a:t>
                      </a:r>
                      <a:r>
                        <a:rPr lang="en-US" sz="1400" dirty="0" err="1">
                          <a:effectLst/>
                        </a:rPr>
                        <a:t>Kerja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Webinar </a:t>
                      </a:r>
                      <a:r>
                        <a:rPr lang="en-US" sz="1400" dirty="0" err="1">
                          <a:effectLst/>
                        </a:rPr>
                        <a:t>Technopreneur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Penanggungjawab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Deni Andrian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54554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Tujuan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Mengadakan pelatihan technopreneur berbasis web melalui Google Meet kepada masyarakat dan mahasiswa sebagai pengenalan dan pemahaman apa itu technopreneur..?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1818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Sasaran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Mahasiswa dan Masyarakat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1818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Pelaksanaan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 Agustus 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Realisasi Kegiatan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Terealisasi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Hasil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 memberikan pelatihan kepada masyarakat tentang ke-technopreneurship-an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1818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Evaluasi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Anggaran Kegiatan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Rp</a:t>
                      </a:r>
                      <a:r>
                        <a:rPr lang="en-US" sz="1400" dirty="0" smtClean="0">
                          <a:effectLst/>
                        </a:rPr>
                        <a:t>. 692.500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  <a:tr h="36369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Sumber Anggaran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Dana </a:t>
                      </a:r>
                      <a:r>
                        <a:rPr lang="en-US" sz="1400" dirty="0" err="1">
                          <a:effectLst/>
                        </a:rPr>
                        <a:t>Kampus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24" marR="6372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02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49" y="299991"/>
            <a:ext cx="10571998" cy="970450"/>
          </a:xfrm>
        </p:spPr>
        <p:txBody>
          <a:bodyPr/>
          <a:lstStyle/>
          <a:p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smtClean="0"/>
              <a:t>Webinar </a:t>
            </a:r>
            <a:r>
              <a:rPr lang="en-US" dirty="0" err="1"/>
              <a:t>Technopreneur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201275" y="235306"/>
            <a:ext cx="1880235" cy="48859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12" y="291913"/>
            <a:ext cx="1209096" cy="4090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Picture 8" descr="LOGO TERBAR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18" y="299991"/>
            <a:ext cx="416379" cy="409031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6" y="1951695"/>
            <a:ext cx="4651461" cy="4651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38" y="1951695"/>
            <a:ext cx="4651461" cy="4651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327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1488</TotalTime>
  <Words>1291</Words>
  <Application>Microsoft Office PowerPoint</Application>
  <PresentationFormat>Widescreen</PresentationFormat>
  <Paragraphs>451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Century Gothic</vt:lpstr>
      <vt:lpstr>Times New Roman</vt:lpstr>
      <vt:lpstr>Wingdings</vt:lpstr>
      <vt:lpstr>Wingdings 2</vt:lpstr>
      <vt:lpstr>Quotable</vt:lpstr>
      <vt:lpstr>Laporan Pertanggungjawaban (LPJ) </vt:lpstr>
      <vt:lpstr>Program Kerja </vt:lpstr>
      <vt:lpstr>Program Kerja </vt:lpstr>
      <vt:lpstr>Departemen PSDA</vt:lpstr>
      <vt:lpstr>Upgrading Organization</vt:lpstr>
      <vt:lpstr>Dokumentasi Upgrading Organization</vt:lpstr>
      <vt:lpstr>Mini Workshop </vt:lpstr>
      <vt:lpstr>Webinar Technopreneur</vt:lpstr>
      <vt:lpstr>Dokumentasi Webinar Technopreneur</vt:lpstr>
      <vt:lpstr>Dokumentasi Webinar Technopreneur</vt:lpstr>
      <vt:lpstr>Dokumentasi Webinar Technopreneur</vt:lpstr>
      <vt:lpstr>Fun TI</vt:lpstr>
      <vt:lpstr>Dokumentasi Fun TI</vt:lpstr>
      <vt:lpstr>Dokumentasi Fun TI</vt:lpstr>
      <vt:lpstr>Fourfeo Futsal </vt:lpstr>
      <vt:lpstr>Dokumentasi Fourfeo Futsal </vt:lpstr>
      <vt:lpstr>SAPA MABA</vt:lpstr>
      <vt:lpstr>Dokumentasi SAPA MABA</vt:lpstr>
      <vt:lpstr>Dokumentasi SAPA MABA</vt:lpstr>
      <vt:lpstr>LKMM-TPD</vt:lpstr>
      <vt:lpstr>Dokumentasi LKMM-TPD</vt:lpstr>
      <vt:lpstr>Dokumentasi LKMM-TPD</vt:lpstr>
      <vt:lpstr>Dokumentasi LKMM-TPD</vt:lpstr>
      <vt:lpstr>Departemen ADVAS</vt:lpstr>
      <vt:lpstr>Dies Natalis dan Sharing Kaprodi </vt:lpstr>
      <vt:lpstr>Dokumentasi Dies Natalis dan Sharing Kaprodi </vt:lpstr>
      <vt:lpstr>Dokumentasi Dies Natalis dan Sharing Kaprodi </vt:lpstr>
      <vt:lpstr>Departemen HUBEKS</vt:lpstr>
      <vt:lpstr>IRAMA TI</vt:lpstr>
      <vt:lpstr>Dokumentasi IRAMA TI</vt:lpstr>
      <vt:lpstr>Dokumentasi IRAMA TI</vt:lpstr>
      <vt:lpstr>Studi Banding </vt:lpstr>
      <vt:lpstr>Social Education </vt:lpstr>
      <vt:lpstr>Departemen MINFO</vt:lpstr>
      <vt:lpstr>Pembuatan Video Profil HMJTI </vt:lpstr>
      <vt:lpstr>Podcast</vt:lpstr>
      <vt:lpstr>Musyawarah Besar (MUBES)</vt:lpstr>
      <vt:lpstr>Dokumentasi MUBES</vt:lpstr>
      <vt:lpstr>Pendampingan</vt:lpstr>
      <vt:lpstr>PORMA &amp; DEKAN</vt:lpstr>
      <vt:lpstr>Dokumentasi DEKAN &amp; PORMA</vt:lpstr>
      <vt:lpstr>Dokumentasi DEKAN &amp; PORMA</vt:lpstr>
      <vt:lpstr>Dokumentasi DEKAN &amp; PORMA</vt:lpstr>
      <vt:lpstr>Dokumentasi DEKAN &amp; PORMA</vt:lpstr>
      <vt:lpstr>Dokumentasi DEKAN &amp; PORMA</vt:lpstr>
      <vt:lpstr>Dokumentasi DEKAN &amp; PORMA</vt:lpstr>
      <vt:lpstr>Dokumentasi DEKAN &amp; PORMA</vt:lpstr>
      <vt:lpstr>Kolaborasi</vt:lpstr>
      <vt:lpstr>Kolaborasi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Pertanggungjawaban (LPJ)</dc:title>
  <dc:creator>Win10</dc:creator>
  <cp:lastModifiedBy>Win10</cp:lastModifiedBy>
  <cp:revision>86</cp:revision>
  <dcterms:created xsi:type="dcterms:W3CDTF">2021-12-20T04:06:58Z</dcterms:created>
  <dcterms:modified xsi:type="dcterms:W3CDTF">2021-12-30T02:05:18Z</dcterms:modified>
</cp:coreProperties>
</file>